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8376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4F773-A954-E8A5-EE57-44D3DEAAD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69EF61-FF11-1250-A4C5-50F2EAF98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9A941-57F4-183B-196F-026864445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B926-04EF-44B4-AE08-D4A24A606395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EF559-58AC-1812-E53B-0F5973C4D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6F0F7-7936-2626-AF83-0C54D7E8C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A68B1-FEDE-40AD-9980-8161B48D5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20245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27FC-92D5-62E9-5B42-C10DE996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3E7F6-E39A-1F9E-C44E-434475395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E9468-57A8-B897-A6B5-0AE9E68D1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B926-04EF-44B4-AE08-D4A24A606395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22002-5AB2-7016-3C5F-472CD4DC7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F1329-530E-0A92-DFAB-B1CD27840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A68B1-FEDE-40AD-9980-8161B48D5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0113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DC08B7-7DD9-A107-FF03-B8DF90D41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883ABC-F8CC-9F23-4253-9152D30580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009C3-0AC8-6443-F309-823ACFBEC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B926-04EF-44B4-AE08-D4A24A606395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956AF-DB87-EB2E-3D8E-639D40A8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92FBD-B6A1-57A2-2FAE-7A574DEC8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A68B1-FEDE-40AD-9980-8161B48D5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1299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904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655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50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86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966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906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358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08540-4A4F-D611-995D-35CD9A7A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0B540-97CD-38CC-6E2E-B6215C46A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FBAFF-EC77-D5D6-7BF7-2AA907D98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B926-04EF-44B4-AE08-D4A24A606395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72D51-1287-4F13-9620-2BBF97C1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22B49-C387-1DCD-CF55-EA099373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A68B1-FEDE-40AD-9980-8161B48D5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06194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A457-A135-B3EB-FE64-36C95EE9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13E87-9676-B87A-CCCB-397B968EA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CE8B5-7D83-F9E5-2D02-4B3C4C426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B926-04EF-44B4-AE08-D4A24A606395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CE340-02CF-40A0-41D9-48595A9B7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68F3F-1FB7-DBE7-D76C-A791815DE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A68B1-FEDE-40AD-9980-8161B48D5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31283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E16-E595-E78A-AA12-C680E45A3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8AFA8-61BF-C899-C7C0-17A030C53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03D5E-6615-F6C1-49AD-25DD1DAB9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CB395-6B8C-6748-0220-59BA952B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B926-04EF-44B4-AE08-D4A24A606395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AFF02-B7C7-A394-FB33-C1FA33D9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A1D4E-A37C-6016-312E-DCA5F529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A68B1-FEDE-40AD-9980-8161B48D5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0731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4E031-F45F-05BF-89E9-421E2953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07EF7-2F68-C59E-23B4-AFEEF91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0CA5E-29EF-931B-5EC1-D778ACCB8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539B57-3061-D6C5-3A2B-11AAB6162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C8E14-5FCB-E2AF-2C10-151B702E1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30C796-7F69-41D5-9EC7-0501F6DEB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B926-04EF-44B4-AE08-D4A24A606395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F0248C-8E17-A76D-640F-00021B32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FB9401-AE75-D720-3CA6-A0AD6A19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A68B1-FEDE-40AD-9980-8161B48D5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8837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F9F8-6EAA-0E9C-E78F-5C5212E4B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C38B3-C0C2-F1C0-0E03-A7A5A4E9B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B926-04EF-44B4-AE08-D4A24A606395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399D9-3FD8-40AF-F9A9-E600B6E0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971DC-E26E-9184-4DB4-945F413C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A68B1-FEDE-40AD-9980-8161B48D5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9811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9A650-7464-0E16-4274-CF1805A23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B926-04EF-44B4-AE08-D4A24A606395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3B145-9C53-08B0-FEF7-812608B7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013D4-C04B-8DDC-4A31-0EDBDFC15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A68B1-FEDE-40AD-9980-8161B48D5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19074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22A76-05BD-5A9D-715A-997015EFA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D4BCF-D753-B2AD-D52A-2CD6F7623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E2D64-5EA1-1E5E-F388-C6EEBB680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3A86F-A7EB-7866-1E41-72B276AB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B926-04EF-44B4-AE08-D4A24A606395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B69F5-11DD-CC3E-4BA3-CA9AAB404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79553-BA91-F1E2-76E5-277230171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A68B1-FEDE-40AD-9980-8161B48D5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34048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4081-B249-CAD9-2FE1-1C0707C4A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7DC914-558E-8CCC-8425-C0C31BA47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B7336-2295-8A92-3B33-51D78BF83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D6D0D-A74D-8A23-4E8F-754053AF2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4B926-04EF-44B4-AE08-D4A24A606395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39362-31C5-092D-0DBF-F3147E71D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41DDD-226B-7E49-ACE7-03505178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A68B1-FEDE-40AD-9980-8161B48D5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7713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800518-29DA-5DD8-B11F-E1E955755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6F578-847D-5452-8945-6D43C6536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2779B-261A-33EE-C109-8CF2063DD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D4B926-04EF-44B4-AE08-D4A24A606395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CA0AF-E0AE-7228-EFB6-0F08291A9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3237C-DBD5-C009-E768-546714255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5A68B1-FEDE-40AD-9980-8161B48D53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008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77" r:id="rId18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Global Banking &amp; Stock Market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analysis of major banks and stocks across global markets.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285661"/>
            <a:ext cx="200941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Aqib Tareen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4630034" cy="82224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" y="0"/>
            <a:ext cx="14630034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26873C-0AE6-192F-A4F0-E301021F4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8794" y="5121398"/>
            <a:ext cx="5767195" cy="15565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</a:t>
            </a:r>
            <a:br>
              <a:rPr lang="en-US" sz="4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8A6079B6-1990-1D5E-E3B0-7AD7C1E0A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564" y="2178383"/>
            <a:ext cx="4970112" cy="4970112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103" y="-7173"/>
            <a:ext cx="7486409" cy="8236774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0236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North American Banking Sector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146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 Giants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JPMorgan Chase, Bank of America, Wells Fargo, Citigroup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4063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Investment Banks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001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Morgan Stanley, Goldman Sachs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Canadian Leaders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Toronto-Dominion, Royal Bank of Canada, Bank of Montreal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7633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European Banking Landscape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UK Banks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HSBC, Lloyds Banking Group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17" y="4483775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Continental Europe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442692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BNP Paribas, Deutsche Bank, Santander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326" y="3100149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Nordic &amp; Swiss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07671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 Groep, UBS Group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4326" y="586740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03872"/>
            <a:ext cx="74454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Asian Banking Powerhouses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528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2466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Japanese Banks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73702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Mitsubishi UFJ, Sumitomo Mitsui, Mizuho Financial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45281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24660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Chinese Banks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737021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ICBC, Bank of China, Ping An Bank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45281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2466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Hong Kong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73702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Hang Seng Bank, Tencent Holdings, AIA Group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81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Major Stock Indices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826544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608" y="2826544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2826544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8124" y="2826544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3485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global indices: S&amp;P 500, FTSE, Nikkei 225, NSE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 Giants &amp; Blue Chip Stocks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454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88798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 Leaders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Apple, Microsoft, Amazon, Google, Tesla, Netflix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8454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937" y="388798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Industrial Giants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Toyota, Sony, BP, Shell, Rio Tinto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543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586174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Consumer Brands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034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Coca-Cola, PepsiCo, P&amp;G, Unilever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3033"/>
            <a:ext cx="61375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Cryptocurrency Market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760012" y="294703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28019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749629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2678787"/>
            <a:ext cx="31133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Major Cryptocurrencies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31692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Bitcoin, Ethereum, XRP, Litecoin, Dogecoin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760012" y="448079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628019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4283393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Stablecoins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66941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USD Coin, Dai, Binance USD, TrueUSD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760012" y="60145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628019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817156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5746313"/>
            <a:ext cx="30415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Blockchain Technology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69411" y="62367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Underlying foundation for all cryptocurrencies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FEB61-1EEE-6ADD-30CE-F578278697CD}"/>
              </a:ext>
            </a:extLst>
          </p:cNvPr>
          <p:cNvSpPr txBox="1"/>
          <p:nvPr/>
        </p:nvSpPr>
        <p:spPr>
          <a:xfrm>
            <a:off x="9813073" y="1312048"/>
            <a:ext cx="73152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latin typeface="Inter Bold"/>
              </a:rPr>
              <a:t>North America Banks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JPMorgan Chase &amp; Co. (JPM)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Bank of America Corporation (BAC)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Wells Fargo &amp; Company (WFC)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Citigroup Inc. (C)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Morgan Stanley (MS)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Goldman Sachs Group, Inc. (GS)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Toronto-Dominion Bank (TD)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Royal Bank of Canada (RY)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Bank of Montreal (BMO)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U.S. Bancorp (USB)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811E8-8C92-B4BA-C0AE-0B253FE83397}"/>
              </a:ext>
            </a:extLst>
          </p:cNvPr>
          <p:cNvSpPr txBox="1"/>
          <p:nvPr/>
        </p:nvSpPr>
        <p:spPr>
          <a:xfrm>
            <a:off x="250903" y="4757648"/>
            <a:ext cx="73152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latin typeface="Inter Bold"/>
              </a:rPr>
              <a:t>Africa Banks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Standard Bank Group Limited (SBK.JO)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Nedbank Group Limited (NED.JO)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FirstRand Limited (FSR.JO)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Absa Group Limited (ABG.JO)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err="1">
                <a:latin typeface="Inter Bold"/>
              </a:rPr>
              <a:t>Satrix</a:t>
            </a:r>
            <a:r>
              <a:rPr lang="en-IN" dirty="0">
                <a:latin typeface="Inter Bold"/>
              </a:rPr>
              <a:t> Top 40 Portfolio (STX40.JO)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MTN Group Limited (MTN.JO)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Naspers Limited (NPN.JO)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AngloGold Ashanti Limited (ANG.JO)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Impala Platinum Holdings Limited (IMP.JO)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Anglo American (AGL.JO)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4D51E4-36B4-403F-A805-F3C3A90E08F2}"/>
              </a:ext>
            </a:extLst>
          </p:cNvPr>
          <p:cNvSpPr txBox="1"/>
          <p:nvPr/>
        </p:nvSpPr>
        <p:spPr>
          <a:xfrm>
            <a:off x="5229922" y="1312048"/>
            <a:ext cx="7315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latin typeface="Inter Bold"/>
              </a:rPr>
              <a:t>South America Banks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Itaú Unibanco Holding S.A. (ITUB)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Banco Bradesco S.A. (BBD)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Banco Santander </a:t>
            </a:r>
            <a:r>
              <a:rPr lang="en-IN" dirty="0" err="1">
                <a:latin typeface="Inter Bold"/>
              </a:rPr>
              <a:t>Brasil</a:t>
            </a:r>
            <a:r>
              <a:rPr lang="en-IN" dirty="0">
                <a:latin typeface="Inter Bold"/>
              </a:rPr>
              <a:t> S.A. (BSBR)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Banco do </a:t>
            </a:r>
            <a:r>
              <a:rPr lang="en-IN" dirty="0" err="1">
                <a:latin typeface="Inter Bold"/>
              </a:rPr>
              <a:t>Brasil</a:t>
            </a:r>
            <a:r>
              <a:rPr lang="en-IN" dirty="0">
                <a:latin typeface="Inter Bold"/>
              </a:rPr>
              <a:t> S.A. (BBAS3.SA)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Banco Santander (SANB11.SA)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Banco Bradesco (BBDC4.SA)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err="1">
                <a:latin typeface="Inter Bold"/>
              </a:rPr>
              <a:t>Itaúsa</a:t>
            </a:r>
            <a:r>
              <a:rPr lang="en-IN" dirty="0">
                <a:latin typeface="Inter Bold"/>
              </a:rPr>
              <a:t> (ITSA4.SA)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AD7E0-66E5-9E36-8E79-B36CD2A082B4}"/>
              </a:ext>
            </a:extLst>
          </p:cNvPr>
          <p:cNvSpPr txBox="1"/>
          <p:nvPr/>
        </p:nvSpPr>
        <p:spPr>
          <a:xfrm>
            <a:off x="5229922" y="5064933"/>
            <a:ext cx="7315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latin typeface="Inter Bold"/>
              </a:rPr>
              <a:t>Asia Banks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Mitsubishi UFJ Financial Group, Inc. (8306.T)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Sumitomo Mitsui Financial Group, Inc. (8411.T)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Mizuho Financial Group, Inc. (8316.T)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Industrial and Commercial Bank of China Limited (1398.HK)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Bank of China Limited (3988.HK)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Ping An Bank Co., Ltd. (000001.SZ)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Hang Seng Bank Limited (2800.HK)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Tencent Holdings Limited (0700.HK)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AIA Group Limited (1299.HK)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3A0D7-D190-9B9B-9011-4A175F508706}"/>
              </a:ext>
            </a:extLst>
          </p:cNvPr>
          <p:cNvSpPr txBox="1"/>
          <p:nvPr/>
        </p:nvSpPr>
        <p:spPr>
          <a:xfrm>
            <a:off x="250903" y="1312048"/>
            <a:ext cx="73152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latin typeface="Inter Bold"/>
              </a:rPr>
              <a:t>Europe Banks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HSBC Holdings (HSBA.L)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BNP Paribas S.A. (BNP.PA)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Deutsche Bank AG (DBK.DE)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Banco Santander S.A. (SAN.MC)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ING Groep N.V. (INGA.AS)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UBS Group AG (UBSG.SW)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Banco Bilbao Vizcaya Argentaria S.A. (BBVA.MC)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Lloyds Banking Group (LLOY.L)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Crédit Agricole S.A. (CS.PA)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err="1">
                <a:latin typeface="Inter Bold"/>
              </a:rPr>
              <a:t>Bayerische</a:t>
            </a:r>
            <a:r>
              <a:rPr lang="en-IN" dirty="0">
                <a:latin typeface="Inter Bold"/>
              </a:rPr>
              <a:t> </a:t>
            </a:r>
            <a:r>
              <a:rPr lang="en-IN" dirty="0" err="1">
                <a:latin typeface="Inter Bold"/>
              </a:rPr>
              <a:t>Motoren</a:t>
            </a:r>
            <a:r>
              <a:rPr lang="en-IN" dirty="0">
                <a:latin typeface="Inter Bold"/>
              </a:rPr>
              <a:t> Werke AG (BAYN.DE)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BE55B8-B8D8-569B-F143-055D2F689B7E}"/>
              </a:ext>
            </a:extLst>
          </p:cNvPr>
          <p:cNvSpPr txBox="1"/>
          <p:nvPr/>
        </p:nvSpPr>
        <p:spPr>
          <a:xfrm>
            <a:off x="4672361" y="228633"/>
            <a:ext cx="5467459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50" b="1" dirty="0">
                <a:latin typeface="Inter Bold"/>
              </a:rPr>
              <a:t>List Of Banking Stocks </a:t>
            </a:r>
            <a:endParaRPr lang="en-IN" sz="4450" b="1" dirty="0">
              <a:latin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79099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6EB9BD-5DE4-CC56-DB25-498DD7DA3550}"/>
              </a:ext>
            </a:extLst>
          </p:cNvPr>
          <p:cNvSpPr txBox="1"/>
          <p:nvPr/>
        </p:nvSpPr>
        <p:spPr>
          <a:xfrm>
            <a:off x="7928517" y="4670245"/>
            <a:ext cx="700296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latin typeface="Inter Bold"/>
              </a:rPr>
              <a:t>NSE Stocks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Reliance Industries Limited (RELIANCE.NS)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Tata Motors Limited (TATAMOTORS.NS)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Housing Development Finance Corporation Limited (HDFCBANK.NS)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Infosys Limited (INFY.NS)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ICICI Bank Limited (ICICIBANK.NS)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Suzlon Energy Limited (SUZLON.NS)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Jubilant Industries Limited (JUBLINDS.NS)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ITC Limited (ITC.NS)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Vodafone Idea Limited (IDEA.NS)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Tata Consultancy Services Limited (TCS.NS)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Hindustan Unilever Limited (HINDUNILVR.NS)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NSE Index (^NSEI)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58CC7-5A70-D542-F0A2-ED33A92B9B49}"/>
              </a:ext>
            </a:extLst>
          </p:cNvPr>
          <p:cNvSpPr txBox="1"/>
          <p:nvPr/>
        </p:nvSpPr>
        <p:spPr>
          <a:xfrm>
            <a:off x="133815" y="5367278"/>
            <a:ext cx="7315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latin typeface="Inter Bold"/>
              </a:rPr>
              <a:t>Cryptocurrency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Bitcoin (BTC-USD)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Ethereum (ETH-USD)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XRP (formerly Ripple) (XRP-USD)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Litecoin (LTC-USD)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Dogecoin (DOGE-USD)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USD Coin (USDC-USD)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Dai (DAI-USD)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Binance USD (BUSD-USD)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err="1">
                <a:latin typeface="Inter Bold"/>
              </a:rPr>
              <a:t>TrueUSD</a:t>
            </a:r>
            <a:r>
              <a:rPr lang="en-IN" dirty="0">
                <a:latin typeface="Inter Bold"/>
              </a:rPr>
              <a:t> (TUSD-USD)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9E912-F5BD-F832-7617-CBC1B595A7E7}"/>
              </a:ext>
            </a:extLst>
          </p:cNvPr>
          <p:cNvSpPr txBox="1"/>
          <p:nvPr/>
        </p:nvSpPr>
        <p:spPr>
          <a:xfrm>
            <a:off x="4270917" y="1740941"/>
            <a:ext cx="73152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latin typeface="Inter Bold"/>
              </a:rPr>
              <a:t>Nikkei Stocks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Toyota Motor Corporation (7203.T)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Sony Group Corporation (6758.T)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Mizuho Financial Group, Inc. (8316.T)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Mitsubishi UFJ Financial Group, Inc. (8306.T)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Nintendo Co., Ltd. (7974.T)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Mitsubishi Estate Co., Ltd. (8801.T)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Dai Nippon Printing Co., Ltd. (6902.T)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Fujitsu Limited (4689.T)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Takeda Pharmaceutical Company Limited (4502.T)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Nikkei 225 Index (^N225)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D4987-539C-BB91-7CD5-06DBF5E80A27}"/>
              </a:ext>
            </a:extLst>
          </p:cNvPr>
          <p:cNvSpPr txBox="1"/>
          <p:nvPr/>
        </p:nvSpPr>
        <p:spPr>
          <a:xfrm>
            <a:off x="4270917" y="5090279"/>
            <a:ext cx="73152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latin typeface="Inter Bold"/>
              </a:rPr>
              <a:t>FTSE Stocks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HSBC Holdings (HSBA.L)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BP (BP.L)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Royal Dutch Shell (SHEL.L)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Anglo American (AAL.L)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Rio Tinto Group (RIO.L)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Unilever (ULVR.L)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National Grid (NG.L)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AstraZeneca (AZN.L)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Legal &amp; General Group (LGEN.L)</a:t>
            </a:r>
          </a:p>
          <a:p>
            <a:pPr>
              <a:buNone/>
            </a:pPr>
            <a:r>
              <a:rPr lang="en-IN" dirty="0">
                <a:latin typeface="Inter Bold"/>
              </a:rPr>
              <a:t>FTSE Index (^FTSE)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9EF96-2127-9F74-B086-CB54AC283857}"/>
              </a:ext>
            </a:extLst>
          </p:cNvPr>
          <p:cNvSpPr txBox="1"/>
          <p:nvPr/>
        </p:nvSpPr>
        <p:spPr>
          <a:xfrm>
            <a:off x="133815" y="1673959"/>
            <a:ext cx="7315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latin typeface="Inter Bold"/>
              </a:rPr>
              <a:t> NASDAQ Stocks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Apple Inc. (AAPL)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Tesla Inc. (TSLA)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Amazon.com Inc. (AMZN)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Alphabet Inc. (Class A) (GOOGL)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Netflix Inc. (NFLX)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Microsoft Corporation (MSFT)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Cisco Systems, Inc. (CSCO)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The Coca-Cola Company (KO)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PepsiCo Inc. (PEP)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Procter &amp; Gamble Company (PG)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Inter Bold"/>
              </a:rPr>
              <a:t>S&amp;P 500 Index (^GSPC)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EF4DF-03F2-04B0-150E-D33CA0B4C435}"/>
              </a:ext>
            </a:extLst>
          </p:cNvPr>
          <p:cNvSpPr txBox="1"/>
          <p:nvPr/>
        </p:nvSpPr>
        <p:spPr>
          <a:xfrm>
            <a:off x="1583473" y="369756"/>
            <a:ext cx="10397526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50" b="1" dirty="0">
                <a:latin typeface="Inter Bold"/>
              </a:rPr>
              <a:t>List of main stocks from different exchange</a:t>
            </a:r>
            <a:endParaRPr lang="en-IN" sz="4450" b="1" dirty="0">
              <a:latin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76285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1025</Words>
  <Application>Microsoft Office PowerPoint</Application>
  <PresentationFormat>Custom</PresentationFormat>
  <Paragraphs>158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You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A00325773: Aqib Tareen</cp:lastModifiedBy>
  <cp:revision>3</cp:revision>
  <dcterms:created xsi:type="dcterms:W3CDTF">2025-04-09T21:22:01Z</dcterms:created>
  <dcterms:modified xsi:type="dcterms:W3CDTF">2025-04-09T21:40:59Z</dcterms:modified>
</cp:coreProperties>
</file>